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157" r:id="rId2"/>
    <p:sldId id="1155" r:id="rId3"/>
    <p:sldId id="1033" r:id="rId4"/>
    <p:sldId id="1029" r:id="rId5"/>
    <p:sldId id="1147" r:id="rId6"/>
    <p:sldId id="1148" r:id="rId7"/>
    <p:sldId id="1149" r:id="rId8"/>
    <p:sldId id="1034" r:id="rId9"/>
    <p:sldId id="1058" r:id="rId10"/>
    <p:sldId id="1136" r:id="rId11"/>
    <p:sldId id="1035" r:id="rId12"/>
    <p:sldId id="1036" r:id="rId13"/>
    <p:sldId id="1138" r:id="rId14"/>
    <p:sldId id="1139" r:id="rId15"/>
    <p:sldId id="1071" r:id="rId16"/>
    <p:sldId id="1048" r:id="rId17"/>
    <p:sldId id="1079" r:id="rId18"/>
    <p:sldId id="1140" r:id="rId19"/>
    <p:sldId id="1156" r:id="rId20"/>
    <p:sldId id="1142" r:id="rId21"/>
    <p:sldId id="1146" r:id="rId22"/>
    <p:sldId id="1069" r:id="rId23"/>
    <p:sldId id="1141" r:id="rId24"/>
    <p:sldId id="1080" r:id="rId25"/>
    <p:sldId id="1031" r:id="rId26"/>
    <p:sldId id="1032" r:id="rId27"/>
    <p:sldId id="1046" r:id="rId28"/>
    <p:sldId id="1072" r:id="rId29"/>
    <p:sldId id="1004" r:id="rId30"/>
    <p:sldId id="1081" r:id="rId31"/>
    <p:sldId id="1005" r:id="rId32"/>
    <p:sldId id="1006" r:id="rId33"/>
    <p:sldId id="1144" r:id="rId34"/>
    <p:sldId id="1057" r:id="rId35"/>
    <p:sldId id="1078" r:id="rId36"/>
    <p:sldId id="1050" r:id="rId37"/>
    <p:sldId id="1045" r:id="rId38"/>
    <p:sldId id="1070" r:id="rId39"/>
    <p:sldId id="1024" r:id="rId40"/>
    <p:sldId id="1011" r:id="rId41"/>
    <p:sldId id="1150" r:id="rId42"/>
    <p:sldId id="1086" r:id="rId43"/>
    <p:sldId id="1158" r:id="rId4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  <a:srgbClr val="FFCC99"/>
    <a:srgbClr val="FF99FF"/>
    <a:srgbClr val="660066"/>
    <a:srgbClr val="FF9933"/>
    <a:srgbClr val="FF6D4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5" autoAdjust="0"/>
    <p:restoredTop sz="99280" autoAdjust="0"/>
  </p:normalViewPr>
  <p:slideViewPr>
    <p:cSldViewPr>
      <p:cViewPr varScale="1">
        <p:scale>
          <a:sx n="115" d="100"/>
          <a:sy n="115" d="100"/>
        </p:scale>
        <p:origin x="20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8" tIns="45960" rIns="91918" bIns="45960" numCol="1" anchor="t" anchorCtr="0" compatLnSpc="1">
            <a:prstTxWarp prst="textNoShape">
              <a:avLst/>
            </a:prstTxWarp>
          </a:bodyPr>
          <a:lstStyle>
            <a:lvl1pPr algn="l" defTabSz="91991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8" tIns="45960" rIns="91918" bIns="45960" numCol="1" anchor="t" anchorCtr="0" compatLnSpc="1">
            <a:prstTxWarp prst="textNoShape">
              <a:avLst/>
            </a:prstTxWarp>
          </a:bodyPr>
          <a:lstStyle>
            <a:lvl1pPr algn="r" defTabSz="91991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8" tIns="45960" rIns="91918" bIns="45960" numCol="1" anchor="b" anchorCtr="0" compatLnSpc="1">
            <a:prstTxWarp prst="textNoShape">
              <a:avLst/>
            </a:prstTxWarp>
          </a:bodyPr>
          <a:lstStyle>
            <a:lvl1pPr algn="l" defTabSz="91991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8" tIns="45960" rIns="91918" bIns="45960" numCol="1" anchor="b" anchorCtr="0" compatLnSpc="1">
            <a:prstTxWarp prst="textNoShape">
              <a:avLst/>
            </a:prstTxWarp>
          </a:bodyPr>
          <a:lstStyle>
            <a:lvl1pPr algn="r" defTabSz="91991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F9B390B-5AE7-438C-BA51-BD3E370ED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7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l" defTabSz="927944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r" defTabSz="927944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9513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576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l" defTabSz="927944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r" defTabSz="927944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0390E78-7668-4F68-B91C-0170D521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24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71DE-1541-4F82-9A68-8EE0C09E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D91E-F20C-4E7A-8038-EF191230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27E7-F63E-498E-B537-E1319735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72F9-6FBC-4C5F-B279-853D71201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0C1F-908A-40DA-814E-EA94D23C5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F1CD-5DAD-41BF-A72B-68E332F0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F144-D288-4433-8B74-2C869AC12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383B-5C5D-4230-9C61-37F35E043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D556-864A-4120-B8EF-A9576F1AF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17CA-9BE4-4355-9870-A28F14901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1B70-4246-4B5E-A4C5-22CAA64F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659-E25A-41AD-A499-E5A19326A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74B4-770C-4513-BA8A-CFA3A6FB9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0EB53B6-8499-4F59-9360-7A5EEA6F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 обязательных требований, предъявляемых к специалистам в области здравоохранения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Скадова Н.Е.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главный государственный инспектор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Территориального органа Росздравнадзора по г. Санкт-Петербургу и Ленинградской области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3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22.12.2011 № 1081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лицензировании фармацевтической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6 Осуществление фармацевтической деятельности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грубым нарушением лицензионных требований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влечет за собой ответственность, установленную законодательством Российской Федерации. При этом под грубым нарушением понимается невыполнение лицензиатом одного из требований, предусмотренных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пунктом 5 настоящего Положения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с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3312368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Кодекс РФ об административных правонарушениях (ч. 4 ст. 14.1)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Осуществление предпринимательской деятельности с грубым нарушением требований и условий, предусмотренных специальным разрешением (лицензией)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лиц, осуществляющих предпринимательскую деятельность без образования юридического лица, в размере от четырех тысяч до восьми тысяч рублей или административное приостановление деятельности на срок до девяноста суток;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должностных лиц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от пяти тысяч до десяти тысяч рублей;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юридических лиц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от ста тысяч до двухсот тысяч рублей или административное приостановление деятельности на срок до девяноста суток.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Кодекс об административных правонарушениях (ч. 3 ст. 19.20 )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marL="0" indent="3429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деятельности, не связанной с извлечением  прибыли, с грубым нарушением требований и условий, предусмотренных специальным разрешением (лицензией), если специальное разрешение (лицензия) обязательно (обязательна)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должностных лиц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размере от двадцати тысяч до тридцати тысяч рублей; на лиц, осуществляющих предпринимательскую деятельность без образования юридического лица, - от десяти тысяч до двадцати тысяч рублей или административное приостановление деятельности на срок до девяноста суток;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юридических лиц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от ста пятидесяти тысяч до двухсот пятидесяти тысяч рублей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административное приостановление деятельности на срок до девяноста суток.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Специалисты на рынке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лица, получившие фармацевтическое образование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лица, получившие фармацевтическое образование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иностранных государствах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383B-5C5D-4230-9C61-37F35E04319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 descr="выпуск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9309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дипл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714625" cy="16859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 descr="переподготовка.png"/>
          <p:cNvPicPr>
            <a:picLocks noChangeAspect="1"/>
          </p:cNvPicPr>
          <p:nvPr/>
        </p:nvPicPr>
        <p:blipFill>
          <a:blip r:embed="rId3" cstate="print"/>
          <a:srcRect l="7248" t="9033" r="44485"/>
          <a:stretch>
            <a:fillRect/>
          </a:stretch>
        </p:blipFill>
        <p:spPr>
          <a:xfrm>
            <a:off x="6372200" y="1340768"/>
            <a:ext cx="1944216" cy="2612540"/>
          </a:xfrm>
          <a:prstGeom prst="rect">
            <a:avLst/>
          </a:prstGeom>
        </p:spPr>
      </p:pic>
      <p:pic>
        <p:nvPicPr>
          <p:cNvPr id="7" name="Рисунок 6" descr="ординату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437112"/>
            <a:ext cx="2543175" cy="1800225"/>
          </a:xfrm>
          <a:prstGeom prst="rect">
            <a:avLst/>
          </a:prstGeom>
        </p:spPr>
      </p:pic>
      <p:pic>
        <p:nvPicPr>
          <p:cNvPr id="8" name="Рисунок 7" descr="сертифика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204864"/>
            <a:ext cx="1857800" cy="1382465"/>
          </a:xfrm>
          <a:prstGeom prst="rect">
            <a:avLst/>
          </a:prstGeom>
        </p:spPr>
      </p:pic>
      <p:pic>
        <p:nvPicPr>
          <p:cNvPr id="9" name="Рисунок 8" descr="удостоверение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65104"/>
            <a:ext cx="2823382" cy="197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100 ФЗ Об основах охраны здоровья граждан в Российской Федерации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1 января 2026 года</a:t>
            </a:r>
          </a:p>
          <a:p>
            <a:pPr marL="0" algn="just" eaLnBrk="1" hangingPunct="1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 на занятие фармацевтической деятельностью в Российской Федерации имеют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лица, получившие высшее или среднее фармацевтическое образование в Российской Федерации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соответствии с федеральными государственными образовательными стандартами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имеющие сертификат специалиста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также лица, обладающие правом на занятие медицинской деятельностью и получившие дополнительное профессиональное образование в части розничной торговли лекарственными препаратами, при условии их работы в расположенных в сельских населенных пунктах, в которых отсутствуют аптечные организации, обособленных подразделениях медицинских организаций (амбулаториях, фельдшерских и фельдшерско-акушерских пунктах, центрах (отделениях) общей врачебной (семейной) практики), имеющих лицензию на осуществление фармацевтической деятельности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без образования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Розничная продажа лекарственных препаратов сотрудником, не имеющим специального образования. Диплом по специальности «Сестринское дело» и имеет квалификацию «Медицинский брат». При этом по трудовому договору он принят в аптеку на должность «продавец-консультант».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аптечном пункте за первым столом находился сотрудник, принятый на должность фармацевта, со средним профессиональным образованием по специальности «Лечебное дело» (фельдшер).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Продажа рецептурного препарата консультантом без профессионального образования, который работал в аптечном пункте в качестве продавца парфюмерии и косметики 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без 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Розничная торговля товарами аптечного ассортимента,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относящимися к лекарственным препаратам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может осуществляться работниками,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имеющими фармацевтического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части розничной торговли лекарственными препаратами в случае их работы в обособленных подразделениях (амбулаториях, фельдшерских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фельдерскшо-акушерских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пунктах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центрах (отделениях) общей врачебной (семейной) практики) медицинских организаций,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имеющих лицензию на осуществление фармацевтической деятельности и расположенных в сельских населенных пунктах, в которых отсутствуют аптечные организации.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71600" y="5229200"/>
            <a:ext cx="734481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57 приказа Минздрава России от 31.08.2016 № 647н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утверждении Правил надлежащей аптечной практики лекарственных препаратов для медицинского применения»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без 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аптеке на должность провизора был принят сотрудник с образованием по специальности «Химик-технолог», дипломом о переподготовке и сертификатом специалиста «Фармацевтическая химия и фармакогнозия»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аптеке на должность фармацевта был принят сотрудник с образованием по специальности «Лечебное дело», переподготовкой по специальности «Фармация» и сертификатом специалиста по специальности «Фармация»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100 ФЗ Об основах охраны здоровья граждан в Российской Федерации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1 января 2026 года</a:t>
            </a:r>
          </a:p>
          <a:p>
            <a:pPr marL="0" algn="just" eaLnBrk="1" hangingPunct="1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лица, получившие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медицинское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фармацевтическое 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работавшие по своей специальности более пяти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могут быть допущены к медицинской деятельности или фармацевтической деятельности в соответствии с полученной специальностью после прохождения обучения по дополнительным профессиональным программам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профессиональной переподготовки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при наличии сертификата специалиста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Лицензия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специальное разрешение на право осуществления юридическим лицом или индивидуальным предпринимателем конкретного вида деятельности (выполнения работ, оказания услуг, составляющих лицензируемый вид деятельности), которое подтверждается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записью в реестре лицензий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187624" y="5085184"/>
            <a:ext cx="7056784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04.05.2011 № 99-ФЗ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лицензировании отдельных видов деятельности»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редакции ФЗ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27.12.2019 № 478-ФЗ </a:t>
            </a:r>
            <a:endParaRPr kumimoji="0" lang="ru-RU" sz="1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проверке лицензионных требований выявлено, что в аптеке на должность провизора оформлен специалист с перерывом в работе 7 лет на основании цикла повышения квалификации (144 ч.) и  успешной сдачи сертификационного экзамена в ЧОУ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ереподготовка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028" t="9914" r="43048"/>
          <a:stretch>
            <a:fillRect/>
          </a:stretch>
        </p:blipFill>
        <p:spPr>
          <a:xfrm>
            <a:off x="5220072" y="2060848"/>
            <a:ext cx="2808312" cy="361307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383B-5C5D-4230-9C61-37F35E04319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466728" cy="41373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проверке лицензионных требований выявлено, что в аптеке на должность провизора оформлен специалист без интернатуры со стажем работы 3 года на основании диплома о переподготовке и сертификата специалиста по специальности «Фармацевтическая технология»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988841"/>
            <a:ext cx="4618856" cy="30963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 8 Порядка и сроков совершенствования специалистами в области здравоохранения профессиональных знаний обучение по программам дополнительного профессионального образования работников, имеющих фармацевтическое образование, не соответствующее квалификационным требованиям, но имеющих непрерывный стаж практической работы по соответствующей специальности более 5 лет.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383B-5C5D-4230-9C61-37F35E04319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87624" y="5733256"/>
            <a:ext cx="6912768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МЗ РФ от 3 августа 2012 г. № 66н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Сертификат специалиста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 специалиста по специальности «Провизор», «Фармацевт»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 специалиста по специальности «Провизор, фармацевт»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сертификате не совпадает имя (отчество)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со средним профессиональным образованием по специальности «Фармация» предоставляет сертификат специалиста «Фармацевтическая технология»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Сертификат, выданный организацией без лицензии на образовательную деятельность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Содержимое 10" descr="сертифик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696744" cy="5598505"/>
          </a:xfr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436096" y="1700808"/>
            <a:ext cx="1656184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220072" y="3789040"/>
            <a:ext cx="2088232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Специальность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436096" y="2348880"/>
            <a:ext cx="158417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протокола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555776" y="5157192"/>
            <a:ext cx="720080" cy="2880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63688" y="2276872"/>
            <a:ext cx="2448272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Образовательная организация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236296" y="3933056"/>
            <a:ext cx="792088" cy="2160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удостоверение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676" y="3284985"/>
            <a:ext cx="3805815" cy="26642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67544" y="5301208"/>
            <a:ext cx="388843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квалификации специалистов с фармацевтическим образованием не реже 1 раза в 5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сертифика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4354500" cy="3240360"/>
          </a:xfr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115616" y="3284984"/>
            <a:ext cx="576064" cy="21602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08104" y="5373216"/>
            <a:ext cx="576064" cy="2880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уден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5"/>
          <a:stretch>
            <a:fillRect/>
          </a:stretch>
        </p:blipFill>
        <p:spPr>
          <a:xfrm>
            <a:off x="611560" y="476672"/>
            <a:ext cx="8064896" cy="57606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РФ от 27 июня 2016 г. № 419н «Об утверждении Порядка допуска лиц, не завершивших освоение образовательных программ высшего медицинского или высшего фармацевтического образования, а также лиц с высшим медицинским или высшим фармацевтическим образованием к осуществлению медицинской деятельности или фармацевтической деятельности на должностях среднего медицинского или среднего фармацевтического персонала»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Лица, не завершившие освоение образовательных программ высшего медицинского или высшего фармацевтического образования, могут быть допущены к осуществлению деятельности на должностях среднего при наличии справки об обучении или о периоде обучения, а также положительного результата сдачи экзамена по допуску,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подтвержденного выпиской из протокола сдачи экзамена.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Лица, освоившие образовательную программу высшего фармацевтического образования по специальности «Фармация» в объеме четырех курсов и более, могут быть допущены к осуществлению фармацевтической деятельности в должности среднего фармацевтического персонала - фармацевта.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43608" y="5733256"/>
            <a:ext cx="705678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Данный документ включен в перечень НПА, на которые не распространяется требование об отмене с 01.01.2021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 производственной аптеки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92. В случае отсутствия методов контроля качества лекарственных препаратов, установленных фармакопейной статьей, общей фармакопейной статьей или документа в области контроля качества, изготовление лекарственных форм, предназначенных для применения у новорожденных детей и детей до 1 года, осуществляется под наблюдением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провизора-аналитика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выполняющего контрольные функции при изготовлении и отпуске лекарственных препаратов.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123. Если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провизором-аналитиком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 полный химический контроль качества изготовленного лекарственного препарата, то на паспорте письменного контроля проставляется номер химического анализа и подпись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провизора-аналитика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132. Гомеопатические лекарственные препараты в виде внутриаптечной заготовки изготавливают под наблюдением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провизора-аналитика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провизора-технолога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тритурациях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гомеопатических и гомеопатических гранулах качество лекарственного препарата дополнительно оценивают по вспомогательным веществам.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139. Контроль растворов на отсутствие механических включений осуществляется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провизором - технологом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соблюдением условий и техники контроля.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1560" y="5445224"/>
            <a:ext cx="806489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26.10.2015 № 751н «Об утверждении правил изготовления и отпуска лекарственных препаратов для медицинского применения аптечными организациями, индивидуальными предпринимателями, имеющими лицензию на фармацевтическую деятельность»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персоналу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830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Провизор-аналитик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Провизор-технолог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Высшее образование -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специалитет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специальности «Фармация»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602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в интернатуре /ординатуре по специальности «Фармацевтическая химия и фармакогнозия»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в интернатуре /ординатуре по специальности «Фармацевтическая технология»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Первичная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аккредитация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0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Минздрава России от 08.10.2015 № 707н «Об утверждении Квалификационных требований к медицинским и фармацевтическим работникам с высшим образованием по направлению подготовки «Здравоохранение и медицинские науки»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7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Минтруда России от 22.05.2017 № 427н «Об утверждении профессионального стандарта «Провизор-аналитик»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Минтруда России от 09.03.2016 № 91н «Об утверждении профессионального стандарта «Провизор»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Специалисты, получившие образование в иностранных государствах</a:t>
            </a:r>
          </a:p>
        </p:txBody>
      </p:sp>
      <p:pic>
        <p:nvPicPr>
          <p:cNvPr id="5" name="Содержимое 4" descr="дипл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619237" cy="324036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Рисунок 5" descr="сертифкат.jpg"/>
          <p:cNvPicPr>
            <a:picLocks noChangeAspect="1"/>
          </p:cNvPicPr>
          <p:nvPr/>
        </p:nvPicPr>
        <p:blipFill>
          <a:blip r:embed="rId3" cstate="print"/>
          <a:srcRect l="51274"/>
          <a:stretch>
            <a:fillRect/>
          </a:stretch>
        </p:blipFill>
        <p:spPr>
          <a:xfrm>
            <a:off x="5436096" y="1772816"/>
            <a:ext cx="3096344" cy="417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Лицензионные требования</a:t>
            </a:r>
          </a:p>
        </p:txBody>
      </p:sp>
      <p:sp>
        <p:nvSpPr>
          <p:cNvPr id="614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772400" cy="4857403"/>
          </a:xfrm>
        </p:spPr>
        <p:txBody>
          <a:bodyPr/>
          <a:lstStyle/>
          <a:p>
            <a:pPr indent="0" algn="ctr">
              <a:spcBef>
                <a:spcPct val="0"/>
              </a:spcBef>
              <a:buFontTx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у соискателя лицензии и лицензиата помещений, зданий, сооружений и иных объектов по месту осуществления лицензируемого вида деятельности, технических средств, оборудования…</a:t>
            </a:r>
          </a:p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соискателя лицензии и лицензиата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заключивших с ними трудовые договоры, имеющих профессиональное образование, обладающих соответствующей квалификацией и (или) имеющих стаж работы, необходимый для осуществления лицензируемого вида деятельности;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у соискателя лицензии и лицензиата необходимой для осуществления лицензируемого вида деятельности системы производственного контроля;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соответствие соискателя лицензии и лицензиата требованиям, установленным федеральными законами и касающимся организационно-правовой формы юридического лица, размера уставного капитала, отсутствия задолженности по обязательствам перед третьими лицами;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требования, установленные федеральными законами.</a:t>
            </a:r>
          </a:p>
          <a:p>
            <a:pPr indent="0" algn="just">
              <a:spcBef>
                <a:spcPct val="0"/>
              </a:spcBef>
              <a:buFontTx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5410200"/>
            <a:ext cx="7185992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8 ФЗ О лицензировании отдельных видов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1 января 2026 года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получившие медицинское или фармацевтическое образование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иностранных государствах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допускаются к медицинской деятельности или фармацевтической деятельности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признания в Российской Федерации образования и (или) квалификации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полученных в иностранном государстве, в порядке, установленном законодательством об образовании,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сдачи экзамена по специальности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порядке, устанавливаемом уполномоченным федеральным органом исполнительной власти,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получения сертификата специалиста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иное не предусмотрено международными договорами Российской Федерации.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71600" y="5301208"/>
            <a:ext cx="7344816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100 ФЗ Об основах охраны здоровья граждан 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прохождения процедуры допуска к деятельности</a:t>
            </a:r>
          </a:p>
        </p:txBody>
      </p:sp>
      <p:pic>
        <p:nvPicPr>
          <p:cNvPr id="5" name="Содержимое 4" descr="алгоритм спецэкзаме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98884"/>
            <a:ext cx="7920880" cy="432859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012160" y="4941168"/>
            <a:ext cx="2448272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6084168" y="4941168"/>
            <a:ext cx="230425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3347864" y="4941168"/>
            <a:ext cx="237626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3563888" y="4941168"/>
            <a:ext cx="2088232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специалиста</a:t>
            </a:r>
          </a:p>
        </p:txBody>
      </p:sp>
      <p:pic>
        <p:nvPicPr>
          <p:cNvPr id="5" name="Содержимое 4" descr="сертификат специалис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704856" cy="48721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87624" y="2924944"/>
            <a:ext cx="3240360" cy="50405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364088" y="2204864"/>
            <a:ext cx="2520280" cy="57606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652120" y="4077072"/>
            <a:ext cx="1656184" cy="360040"/>
          </a:xfrm>
          <a:prstGeom prst="round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допуска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07.02.1995 № 119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порядке допуска к медицинской и фармацевтической деятельности в Российской Федерации лиц, получивших медицинскую и фармацевтическую подготовку в иностранных государствах»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03.04.2020 № 440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продлении действия разрешений и иных особенностях в отношении разрешительной деятельности в 2020 и 2021 годах»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(ред. ПП РФ от 04.02.2021 № 109)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383B-5C5D-4230-9C61-37F35E04319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5536" y="1700808"/>
            <a:ext cx="3744416" cy="4104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611560" y="1772816"/>
            <a:ext cx="3456384" cy="4104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03.04.2020 № 440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(ред. ПП РФ от 04.02.2021 № 109)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Установить, что лица, получившие медицинское или фармацевтическое образование в иностранных государствах, допускаются к осуществлению медицинской и фармацевтической деятельности в Российской Федерации по определенной специальности, установленной номенклатурой специальностей специалистов, имеющих высшее медицинское и фармацевтическое образование, или номенклатурой специальностей специалистов, имеющих среднее медицинское и фармацевтическое образование, утвержденными Министерством здравоохранения Российской Федерации,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соблюдении следующих условий: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лица, получившего медицинское или фармацевтическое образование в иностранном государстве,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документов об образовании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(или) квалификации, подтверждающих получение образования по указанной специальности,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условии признания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федеральным органом исполнительной власти, осуществляющим функции по контролю и надзору в сфере образования, иностранного образования и (или) иностранной квалификации, если иное не предусмотрено международными договорами Российской Федерации, в соответствии со статьей 107 Федерального закона "Об образовании в Российской Федерации";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Постановление Правительства РФ от 03.04.2020 № 440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(ред. ПП РФ от 04.02.2021 № 109)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успешная сдача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лицом, получившим медицинское или фармацевтическое образование в иностранном государстве,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специального экзамена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порядке, установленном федеральным органом исполнительной власти, осуществляющим функции по контролю и надзору в сфере здравоохранения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подтверждается протоколом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профессиональной образовательной организации 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высшего образования, реализующей профессиональные образовательные программы медицинского образования и (или) фармацевтического образования;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лица, получившего медицинское или фармацевтическое образование в иностранном государстве,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сертификата о владении русским языком, знании истории России и основ законодательства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выдаваемого в порядке, утвержденном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если иное не предусмотрено международными договорами Российской Федерации и положениями статьи 15.1 Федерального закона "О правовом положении иностранных граждан в Российской Федерации".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федеральным органом исполнительной власти, осуществляющим функции по контролю и надзору в сфере здравоохранения, порядок проведения специального экзамена, в соответствии с требованиями постановления Правительства Российской Федерации от 03.04.2020 № 440 «О продлении действия разрешений и иных особенностях в отношении разрешительной деятельности в 2020 и 2021 годах»,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утвержден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специалистов, получивших образование в иностранном государстве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 одной из аптек не смог подтвердить наличие фармацевтического образования, полученного в Грузии, в связи с отсутствием нотариально заверенного перевода диплома о высшем образовании на русский язык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проведении проверки аптечного пункта было установлено нарушение процедуры допуска к профессиональной деятельности специалиста, получившего образование в иностранном государстве (Украина). Сертификат специалиста выдан образовательной организацией.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на должности фармацевта специалиста, получившего образование в республике Казахстан, без прохождения процедуры допуска</a:t>
            </a:r>
          </a:p>
          <a:p>
            <a:endParaRPr lang="ru-RU" sz="1600" dirty="0" smtClean="0"/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 29.12.2014 № 474-ФЗ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 особенностях правового регулирования отношений в сферах охраны здоровья и обращения лекарственных средств на территориях Республики Крым и города федерального значения Севастополя 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29.12.2014 № 474-ФЗ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Статья 3. Осуществление медицинской деятельности и фармацевтической деятельности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 медицинской деятельности и фармацевтической деятельности допускаются лица,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имеющие выданные до 18 марта 2014 года сертификат специалиста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(или) документ, подтверждающий присвоение квалификационной категории по специальностям, которые соответствуют специальностям, указанным в утвержденных в соответствии с частью 2 статьи 14 Федерального закона "Об основах охраны здоровья граждан в Российской Федерации" номенклатурах специальностей специалистов, имеющих медицинское и фармацевтическое образование (далее - номенклатуры специальностей),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проживавшие на указанную дату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территориях Республики Крым и города федерального значения Севастополя.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Беларусь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Договором между РФ и Республикой Беларусь о равных правах граждан от 25.12.1998, Договором о создании Союзного государства от 08.12.1999 и Соглашением между Правительством РФ и Правительством РБ о взаимном признании и эквивалентности документов об образовании, ученых степенях и званиях от 27.02.1996 документы об образовании государственного образца Республики Беларусь признаются на территории Российской Федерации и дают право на осуществление профессиональной деятельности наравне с российскими документами об образовании государственного образца.</a:t>
            </a:r>
          </a:p>
          <a:p>
            <a:pPr marL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Разрешение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Росздравнадзора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 допуске к профессиональной деятельности на территории Российской Федерации обладателям документов Республики Беларусь об уровне образования и (или) квалификации не 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" name="Рисунок 5" descr="диплом_белару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3051798" cy="187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 и надзор</a:t>
            </a:r>
            <a:endParaRPr lang="ru-RU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1728192" cy="17281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611560" y="1772816"/>
            <a:ext cx="3312368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Лицензионный контроль фармацевтической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915816" y="3573016"/>
            <a:ext cx="3096344" cy="23762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Лицензионный контроль оборота наркотических средств,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психотропных веществ и их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прекурсоров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культивирования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наркосодержащих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растений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64088" y="1844824"/>
            <a:ext cx="31683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Arial" pitchFamily="34" charset="0"/>
              </a:rPr>
              <a:t>Лицензионный контроль медицинской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1 января 2021 года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 на осуществление медицинской деятельности в Российской Федерации имеют лица, получившие медицинское или иное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образование в Российской Федерации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соответствии с федеральными государственными образовательными стандартами и имеющие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свидетельство об аккредитации специалиста.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Лица, получившие медицинское или фармацевтическое образование в иностранных государствах, допускаются к осуществлению медицинской деятельности или фармацевтической деятельности после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признания в Российской Федерации образования и (или) квалификации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полученных в иностранном государстве, в порядке, установленном законодательством об образовании,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прохождения аккредитации специалиста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если иное не предусмотрено международными договорами Российской Федерации.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71600" y="5373216"/>
            <a:ext cx="7344816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69 ФЗ Об основах охраны здоровья граждан 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особенностях допуска физических лиц к осуществлению фармацевтической деятельности без сертификата специалиста или свидетельства об аккредитации специалиста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14.04.2020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327н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утратил силу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01.01.2021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08.02.2021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58н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силу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26.02.2021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383B-5C5D-4230-9C61-37F35E04319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755576" y="1772816"/>
            <a:ext cx="3096344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827584" y="1772816"/>
            <a:ext cx="3240360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4334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2021 год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 особый порядок допуска физических лиц к осуществлению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медицинской и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фармацевтической деятельности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связи с угрозой распространения новой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инфекции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Утверждены случаи и условия, при которых физические лица могут быть допущены к осуществлению медицинской деятельности и (или) фармацевтической деятельности без сертификата специалиста или свидетельства об аккредитации специалиста и (или) по специальностям, не предусмотренным сертификатом специалиста или свидетельством об аккредитации специалиста, в 2021 году.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 1 июня 2021 года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 мораторий на получение свидетельств об аккредитации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специалиста лицами: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завершившими освоение дополнительных профессиональных программ медицинского образования и фармацевтического образования -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программ повышения квалификации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получившими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медицинское или фармацевтическое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образование в иностранном государстве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получившими профессиональное (немедицинское) образование.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специалистов, допущенных к осуществлению медицинской и (или) фармацевтической деятельности в соответствии с утвержденными случаями и условиями, проводится с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июня 2021 года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Срок действия сертификатов специалиста и свидетельств об аккредитации специалиста продлен на 12 месяцев при истечении срока их действия в период действия приложения № 9 к Постановлению Правительства РФ от 03.04.2020 № 440 «О продлении действия разрешений и иных особенностях в отношении разрешительной деятельности в 2020 и 2021 годах».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Приказ действует до 1 января 2022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Аккредитация специалиста проводится в отношении: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завершивших освоение основных образовательных программ высшего медицинского образования, высшего фармацевтического образования, среднего медицинского образования, среднего фармацевтического образования, иного образования, имеющих документы об образовании и (или) о квалификации, образцы которых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образовательными организациями, указанными в части 5 статьи 60 Федерального закона от 29 декабря 2012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завершивших освоение программ подготовки кадров высшей квалификации и дополнительных профессиональных программ (профессиональная переподготовка), а также лиц, получивших образование на территории иностранного государства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(первичная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аккредитация);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завершивших освоение профессиональных образовательных программ медицинского образования и фармацевтического образования,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аккредитация)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проведения аккредитации специалистов осуществляется Министерством здравоохранения Российской Федерации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1560" y="5777507"/>
            <a:ext cx="7848872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02.06.2016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334н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об аккредитации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нарушения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базового образования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допуска к профессиональной деятельности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повышения квалификации, профессиональной переподготовки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Несоответствие квалификационным требованиям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Неправильно оформленные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Поддельные документы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наруш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811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ФЗ от 21.11.2011 № 323-ФЗ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«Об основах охраны здоровья граждан в Российской Федерации»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Лица, незаконно занимающиеся медицинской деятельностью и фармацевтической деятельностью, несут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уголовную ответственность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 законодательством Российской Федерации.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59632" y="5373216"/>
            <a:ext cx="6552728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ч. 7 ст. 69 </a:t>
            </a:r>
          </a:p>
          <a:p>
            <a:pPr algn="ctr"/>
            <a:r>
              <a:rPr lang="ru-RU" sz="1600" dirty="0" smtClean="0"/>
              <a:t> Право на осуществление медицинской деятельности и фармацевтической деятельности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УК РФ Статья 235. Незаконное осуществление медицинской деятельности или фармацевтической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Осуществление медицинской деятельности или фармацевтической деятельности лицом, не имеющим лицензии на данный вид деятельности, при условии, что такая лицензия обязательна, если это повлекло по неосторожности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причинение вреда здоровью человека</a:t>
            </a:r>
          </a:p>
          <a:p>
            <a:pPr marL="457200" indent="-45720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штрафом в размере до ста двадцати тысяч рублей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в размере заработной платы или иного дохода осужденного за период до одного года,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либо ограничением свободы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срок до трех лет, либо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принудительными работами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срок до трех лет, либо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лишением свободы на тот же срок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То же деяние, повлекшее по неосторожности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смерть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принудительными работами на срок до пяти лет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лишением свободы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тот же срок.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22.12.2011 № 1081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лицензировании фармацевтической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Лицензиат для осуществления фармацевтической деятельности должен соответствовать следующим лицензионным требованиям:</a:t>
            </a:r>
          </a:p>
          <a:p>
            <a:pPr indent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наличие у руководителя организации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деятельность которого непосредственно связана с оптовой торговлей лекарственными средствами, их хранением, перевозкой и (или) розничной торговлей лекарственными препаратами, их отпуском, хранением, перевозкой и изготовлением (за исключением медицинских организаций):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осуществления фармацевтической деятельности в сфере обращения лекарственных средств для медицинского применения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высшего фармацевтического образования и стажа работы по специальности не менее 3 лет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либо среднего фармацевтического образования и стажа работы по специальности не менее 5 лет,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сертификата специалиста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27584" y="5445224"/>
            <a:ext cx="770485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Данный документ включен в перечень НПА, на которые не распространяется требование об отмене с 01.01.2021, установленное ФЗ от 31.07.2020 </a:t>
            </a:r>
          </a:p>
          <a:p>
            <a:pPr algn="ctr"/>
            <a:r>
              <a:rPr lang="ru-RU" sz="1400" dirty="0" smtClean="0"/>
              <a:t>N 247-ФЗ.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22.12.2011 № 1081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лицензировании фармацевтической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Лицензиат для осуществления фармацевтической деятельности должен соответствовать следующим лицензионным требованиям: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у лицензиата работников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заключивших с ним трудовые договоры, деятельность которых непосредственно связана с оптовой торговлей лекарственными средствами, их хранением и (или) розничной торговлей лекарственными препаратами, их отпуском, хранением и изготовлением, имеющих для осуществления фармацевтической деятельности в сфере обращения лекарственных средств для медицинского применения (за исключением обособленных подразделений медицинских организаций) 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высшее или среднее фармацевтическое образование и сертификат специалиста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м) повышение квалификации специалистов с фармацевтическим образованием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реже 1 раза в 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9F1CD-5DAD-41BF-A72B-68E332F04C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20726</TotalTime>
  <Words>2838</Words>
  <Application>Microsoft Office PowerPoint</Application>
  <PresentationFormat>Экран (4:3)</PresentationFormat>
  <Paragraphs>259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Оформление по умолчанию</vt:lpstr>
      <vt:lpstr>Ответственность за нарушения обязательных требований, предъявляемых к специалистам в области здравоохранения</vt:lpstr>
      <vt:lpstr>Лицензия </vt:lpstr>
      <vt:lpstr>Лицензионные требования</vt:lpstr>
      <vt:lpstr>Контроль и надзор</vt:lpstr>
      <vt:lpstr>Основные нарушения</vt:lpstr>
      <vt:lpstr>ФЗ от 21.11.2011 № 323-ФЗ  «Об основах охраны здоровья граждан в Российской Федерации»</vt:lpstr>
      <vt:lpstr>УК РФ Статья 235. Незаконное осуществление медицинской деятельности или фармацевтической деятельности</vt:lpstr>
      <vt:lpstr>    Постановление Правительства РФ от 22.12.2011 № 1081  О лицензировании фармацевтической деятельности   </vt:lpstr>
      <vt:lpstr>Постановление Правительства РФ от 22.12.2011 № 1081  О лицензировании фармацевтической деятельности</vt:lpstr>
      <vt:lpstr>Постановление Правительства РФ от 22.12.2011 № 1081  О лицензировании фармацевтической деятельности</vt:lpstr>
      <vt:lpstr>Кодекс РФ об административных правонарушениях (ч. 4 ст. 14.1)</vt:lpstr>
      <vt:lpstr>Кодекс об административных правонарушениях (ч. 3 ст. 19.20 )</vt:lpstr>
      <vt:lpstr>Специалисты на рынке труда</vt:lpstr>
      <vt:lpstr>Документы </vt:lpstr>
      <vt:lpstr>Статья 100 ФЗ Об основах охраны здоровья граждан в Российской Федерации</vt:lpstr>
      <vt:lpstr>Работа без образования</vt:lpstr>
      <vt:lpstr>Работа без образования</vt:lpstr>
      <vt:lpstr>Работа без образования</vt:lpstr>
      <vt:lpstr>Статья 100 ФЗ Об основах охраны здоровья граждан в Российской Федерации</vt:lpstr>
      <vt:lpstr>Профессиональная переподготовка</vt:lpstr>
      <vt:lpstr>Профессиональная переподготовка</vt:lpstr>
      <vt:lpstr>Сертификат специалиста</vt:lpstr>
      <vt:lpstr>Презентация PowerPoint</vt:lpstr>
      <vt:lpstr>Презентация PowerPoint</vt:lpstr>
      <vt:lpstr>Презентация PowerPoint</vt:lpstr>
      <vt:lpstr>     Приказ МЗ РФ от 27 июня 2016 г. № 419н «Об утверждении Порядка допуска лиц, не завершивших освоение образовательных программ высшего медицинского или высшего фармацевтического образования, а также лиц с высшим медицинским или высшим фармацевтическим образованием к осуществлению медицинской деятельности или фармацевтической деятельности на должностях среднего медицинского или среднего фармацевтического персонала»  </vt:lpstr>
      <vt:lpstr>Персонал производственной аптеки</vt:lpstr>
      <vt:lpstr>Требования к персоналу</vt:lpstr>
      <vt:lpstr>Специалисты, получившие образование в иностранных государствах</vt:lpstr>
      <vt:lpstr>Презентация PowerPoint</vt:lpstr>
      <vt:lpstr>Алгоритм прохождения процедуры допуска к деятельности</vt:lpstr>
      <vt:lpstr>Сертификат специалиста</vt:lpstr>
      <vt:lpstr>Порядок допуска</vt:lpstr>
      <vt:lpstr>  Постановление Правительства РФ от 03.04.2020 № 440   (ред. ПП РФ от 04.02.2021 № 109)  </vt:lpstr>
      <vt:lpstr>   Постановление Правительства РФ от 03.04.2020 № 440   (ред. ПП РФ от 04.02.2021 № 109)  </vt:lpstr>
      <vt:lpstr>Работа специалистов, получивших образование в иностранном государстве</vt:lpstr>
      <vt:lpstr>Крым</vt:lpstr>
      <vt:lpstr>Федеральный закон  от 29.12.2014 № 474-ФЗ </vt:lpstr>
      <vt:lpstr>Беларусь</vt:lpstr>
      <vt:lpstr>Презентация PowerPoint</vt:lpstr>
      <vt:lpstr>  Об особенностях допуска физических лиц к осуществлению фармацевтической деятельности без сертификата специалиста или свидетельства об аккредитации специалиста </vt:lpstr>
      <vt:lpstr>Презентация PowerPoint</vt:lpstr>
      <vt:lpstr>Аккредитация</vt:lpstr>
    </vt:vector>
  </TitlesOfParts>
  <Company>DSM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vaverin</dc:creator>
  <cp:lastModifiedBy>Admin</cp:lastModifiedBy>
  <cp:revision>1522</cp:revision>
  <dcterms:created xsi:type="dcterms:W3CDTF">2009-08-14T08:33:00Z</dcterms:created>
  <dcterms:modified xsi:type="dcterms:W3CDTF">2021-08-26T08:13:48Z</dcterms:modified>
</cp:coreProperties>
</file>